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" charset="1" panose="00000000000000000000"/>
      <p:regular r:id="rId20"/>
    </p:embeddedFont>
    <p:embeddedFont>
      <p:font typeface="Raleway Heavy" charset="1" panose="00000000000000000000"/>
      <p:regular r:id="rId21"/>
    </p:embeddedFont>
    <p:embeddedFont>
      <p:font typeface="Raleway Bold" charset="1" panose="000000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6.jpe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jpe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9.png" Type="http://schemas.openxmlformats.org/officeDocument/2006/relationships/image"/><Relationship Id="rId8" Target="../embeddings/oleObject1.bin" Type="http://schemas.openxmlformats.org/officeDocument/2006/relationships/oleObjec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89384" y="5785549"/>
            <a:ext cx="912505" cy="912505"/>
          </a:xfrm>
          <a:custGeom>
            <a:avLst/>
            <a:gdLst/>
            <a:ahLst/>
            <a:cxnLst/>
            <a:rect r="r" b="b" t="t" l="l"/>
            <a:pathLst>
              <a:path h="912505" w="912505">
                <a:moveTo>
                  <a:pt x="0" y="0"/>
                </a:moveTo>
                <a:lnTo>
                  <a:pt x="912505" y="0"/>
                </a:lnTo>
                <a:lnTo>
                  <a:pt x="912505" y="912505"/>
                </a:lnTo>
                <a:lnTo>
                  <a:pt x="0" y="9125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309115" y="9072819"/>
            <a:ext cx="1716617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51607" y="3811662"/>
            <a:ext cx="11830806" cy="133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2"/>
              </a:lnSpc>
              <a:spcBef>
                <a:spcPct val="0"/>
              </a:spcBef>
            </a:pPr>
            <a:r>
              <a:rPr lang="en-US" b="true" sz="9694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Economic Planning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1607" y="4994126"/>
            <a:ext cx="9794380" cy="166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5"/>
              </a:lnSpc>
            </a:pPr>
            <a:r>
              <a:rPr lang="en-US" sz="6178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and</a:t>
            </a:r>
          </a:p>
          <a:p>
            <a:pPr algn="l">
              <a:lnSpc>
                <a:spcPts val="6425"/>
              </a:lnSpc>
              <a:spcBef>
                <a:spcPct val="0"/>
              </a:spcBef>
            </a:pPr>
            <a:r>
              <a:rPr lang="en-US" b="true" sz="61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Development Models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12262" y="8660591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2262" y="9034401"/>
            <a:ext cx="3631063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Meenukutty V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7498" y="-1181195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60302" y="2102541"/>
            <a:ext cx="1091028" cy="1502277"/>
          </a:xfrm>
          <a:custGeom>
            <a:avLst/>
            <a:gdLst/>
            <a:ahLst/>
            <a:cxnLst/>
            <a:rect r="r" b="b" t="t" l="l"/>
            <a:pathLst>
              <a:path h="1502277" w="1091028">
                <a:moveTo>
                  <a:pt x="0" y="0"/>
                </a:moveTo>
                <a:lnTo>
                  <a:pt x="1091028" y="0"/>
                </a:lnTo>
                <a:lnTo>
                  <a:pt x="1091028" y="1502276"/>
                </a:lnTo>
                <a:lnTo>
                  <a:pt x="0" y="150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29257" y="1961675"/>
            <a:ext cx="9770456" cy="2722550"/>
            <a:chOff x="0" y="0"/>
            <a:chExt cx="13027274" cy="36300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13027274" cy="2352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6"/>
                </a:lnSpc>
                <a:spcBef>
                  <a:spcPct val="0"/>
                </a:spcBef>
              </a:pPr>
              <a:r>
                <a:rPr lang="en-US" b="true" sz="6467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SOLOW–SWAN NEOCLASSICAL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514759"/>
              <a:ext cx="5458209" cy="111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32"/>
                </a:lnSpc>
                <a:spcBef>
                  <a:spcPct val="0"/>
                </a:spcBef>
              </a:pPr>
              <a:r>
                <a:rPr lang="en-US" b="true" sz="5896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51330" y="5076825"/>
            <a:ext cx="11910247" cy="318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Introduces technological progress.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Predicts convergence </a:t>
            </a: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of countries</a:t>
            </a: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if they have similar savings and population growth rates.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Explains long-term growth through productivity improvements.</a:t>
            </a:r>
          </a:p>
          <a:p>
            <a:pPr algn="l">
              <a:lnSpc>
                <a:spcPts val="426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3127" y="-10802959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241101" y="2704951"/>
            <a:ext cx="2908805" cy="5755570"/>
            <a:chOff x="0" y="0"/>
            <a:chExt cx="2620010" cy="51841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112324" t="0" r="-112324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34168" y="7597216"/>
            <a:ext cx="2920938" cy="2036567"/>
          </a:xfrm>
          <a:custGeom>
            <a:avLst/>
            <a:gdLst/>
            <a:ahLst/>
            <a:cxnLst/>
            <a:rect r="r" b="b" t="t" l="l"/>
            <a:pathLst>
              <a:path h="2036567" w="2920938">
                <a:moveTo>
                  <a:pt x="0" y="0"/>
                </a:moveTo>
                <a:lnTo>
                  <a:pt x="2920938" y="0"/>
                </a:lnTo>
                <a:lnTo>
                  <a:pt x="2920938" y="2036567"/>
                </a:lnTo>
                <a:lnTo>
                  <a:pt x="0" y="2036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051607" y="2443316"/>
            <a:ext cx="10532225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ECONOMIC PLANNING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27225" y="3625067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in India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187406" y="4867906"/>
            <a:ext cx="11510969" cy="256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135" indent="-261068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Planning Commission established in 1950.</a:t>
            </a:r>
          </a:p>
          <a:p>
            <a:pPr algn="l" marL="522135" indent="-261068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First Five-Year Plan (1951–56): Agriculture-focused.</a:t>
            </a:r>
          </a:p>
          <a:p>
            <a:pPr algn="l" marL="522135" indent="-261068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Second Plan (1956–61): Industrialization (Mahalanobis).</a:t>
            </a:r>
          </a:p>
          <a:p>
            <a:pPr algn="l" marL="522135" indent="-261068" lvl="1">
              <a:lnSpc>
                <a:spcPts val="3385"/>
              </a:lnSpc>
              <a:buFont typeface="Arial"/>
              <a:buChar char="•"/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Shift toward liberalization in 1991 → indicative planning through NITI Aayog (2015 onwards).</a:t>
            </a:r>
          </a:p>
          <a:p>
            <a:pPr algn="l">
              <a:lnSpc>
                <a:spcPts val="3385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61325" y="-1646742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236794" y="405618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79691" y="3096368"/>
            <a:ext cx="6411166" cy="189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3"/>
              </a:lnSpc>
            </a:pPr>
            <a:r>
              <a:rPr lang="en-US" sz="7022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CHALLENGES </a:t>
            </a:r>
          </a:p>
          <a:p>
            <a:pPr algn="l">
              <a:lnSpc>
                <a:spcPts val="7303"/>
              </a:lnSpc>
              <a:spcBef>
                <a:spcPct val="0"/>
              </a:spcBef>
            </a:pPr>
            <a:r>
              <a:rPr lang="en-US" b="true" sz="702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OF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9691" y="5153844"/>
            <a:ext cx="5375655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Economic Planning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45778" y="3001118"/>
            <a:ext cx="8079954" cy="4808637"/>
            <a:chOff x="0" y="0"/>
            <a:chExt cx="10773272" cy="641151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22768" y="26426"/>
              <a:ext cx="608139" cy="608139"/>
              <a:chOff x="0" y="0"/>
              <a:chExt cx="120126" cy="120126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112335" y="-66675"/>
              <a:ext cx="8503825" cy="63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Implementation bottlenecks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22768" y="3984707"/>
              <a:ext cx="608139" cy="608139"/>
              <a:chOff x="0" y="0"/>
              <a:chExt cx="120126" cy="12012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89568" y="3939402"/>
              <a:ext cx="8503825" cy="63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Regional and income disparities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35468" y="1208517"/>
              <a:ext cx="608139" cy="608139"/>
              <a:chOff x="0" y="0"/>
              <a:chExt cx="120126" cy="12012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102268" y="1163212"/>
              <a:ext cx="8723600" cy="129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Political instability and bureaucratic delays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2597838"/>
              <a:ext cx="608139" cy="608139"/>
              <a:chOff x="0" y="0"/>
              <a:chExt cx="120126" cy="12012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066800" y="2552532"/>
              <a:ext cx="8526593" cy="129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Over-reliance on state intervention in early plans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35468" y="5164346"/>
              <a:ext cx="608139" cy="608139"/>
              <a:chOff x="0" y="0"/>
              <a:chExt cx="120126" cy="12012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20126" cy="120126"/>
              </a:xfrm>
              <a:custGeom>
                <a:avLst/>
                <a:gdLst/>
                <a:ahLst/>
                <a:cxnLst/>
                <a:rect r="r" b="b" t="t" l="l"/>
                <a:pathLst>
                  <a:path h="120126" w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1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102268" y="5119041"/>
              <a:ext cx="9671004" cy="129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7"/>
                </a:lnSpc>
              </a:pPr>
              <a:r>
                <a:rPr lang="en-US" sz="2805" b="true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Adapting to globalization and private sector participation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9596266" y="-1197433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6266" y="-1197433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7241479"/>
            <a:ext cx="17956749" cy="16232393"/>
          </a:xfrm>
          <a:custGeom>
            <a:avLst/>
            <a:gdLst/>
            <a:ahLst/>
            <a:cxnLst/>
            <a:rect r="r" b="b" t="t" l="l"/>
            <a:pathLst>
              <a:path h="16232393" w="17956749">
                <a:moveTo>
                  <a:pt x="0" y="0"/>
                </a:moveTo>
                <a:lnTo>
                  <a:pt x="17956749" y="0"/>
                </a:lnTo>
                <a:lnTo>
                  <a:pt x="17956749" y="16232393"/>
                </a:lnTo>
                <a:lnTo>
                  <a:pt x="0" y="1623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2029125" y="3473861"/>
            <a:ext cx="6809860" cy="3906053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1193" t="0" r="-119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46842" y="4812038"/>
            <a:ext cx="7230748" cy="327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546" indent="-250273" lvl="1">
              <a:lnSpc>
                <a:spcPts val="3245"/>
              </a:lnSpc>
              <a:buFont typeface="Arial"/>
              <a:buChar char="•"/>
            </a:pP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Economic planning remains essential to guide resource allocation and long-term development.</a:t>
            </a:r>
          </a:p>
          <a:p>
            <a:pPr algn="l" marL="500546" indent="-250273" lvl="1">
              <a:lnSpc>
                <a:spcPts val="3245"/>
              </a:lnSpc>
              <a:buFont typeface="Arial"/>
              <a:buChar char="•"/>
            </a:pP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Development models provide theoretical frameworks to understand, analyze, and design policies.</a:t>
            </a:r>
          </a:p>
          <a:p>
            <a:pPr algn="l" marL="500546" indent="-250273" lvl="1">
              <a:lnSpc>
                <a:spcPts val="3245"/>
              </a:lnSpc>
              <a:buFont typeface="Arial"/>
              <a:buChar char="•"/>
            </a:pPr>
            <a:r>
              <a:rPr lang="en-US" sz="23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 balanced mix of planning and market forces is key for modern economies.</a:t>
            </a:r>
          </a:p>
          <a:p>
            <a:pPr algn="l">
              <a:lnSpc>
                <a:spcPts val="324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596266" y="3578636"/>
            <a:ext cx="6531900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CONCLUSION</a:t>
            </a:r>
          </a:p>
        </p:txBody>
      </p:sp>
      <p:grpSp>
        <p:nvGrpSpPr>
          <p:cNvPr name="Group 20" id="20"/>
          <p:cNvGrpSpPr/>
          <p:nvPr/>
        </p:nvGrpSpPr>
        <p:grpSpPr>
          <a:xfrm rot="2087854">
            <a:off x="1858663" y="2986396"/>
            <a:ext cx="1574338" cy="157433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23850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15674" y="3144340"/>
            <a:ext cx="6868477" cy="5514640"/>
            <a:chOff x="0" y="0"/>
            <a:chExt cx="7467600" cy="5995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66" r="0" b="-6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9657" y="3346822"/>
            <a:ext cx="6385846" cy="890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6"/>
              </a:lnSpc>
              <a:spcBef>
                <a:spcPct val="0"/>
              </a:spcBef>
            </a:pPr>
            <a:r>
              <a:rPr lang="en-US" b="true" sz="641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385514"/>
            <a:ext cx="7477582" cy="2975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Economic Planning is the process by which a central authority (usually the government) makes major economic decisions regarding the use of resources.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It involves setting goals, allocating resources, and implementing strategies to achieve sustainable growth and development.</a:t>
            </a:r>
          </a:p>
          <a:p>
            <a:pPr algn="l" marL="457367" indent="-228683" lvl="1">
              <a:lnSpc>
                <a:spcPts val="2965"/>
              </a:lnSpc>
              <a:buFont typeface="Arial"/>
              <a:buChar char="•"/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Particularly relevant for developing countries to guide structural transformation.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94683" y="305715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45425" y="-1240931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8033" y="1091328"/>
            <a:ext cx="6031934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OBJECTIVES 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177158" y="2686323"/>
            <a:ext cx="13933684" cy="5532243"/>
            <a:chOff x="0" y="0"/>
            <a:chExt cx="18578245" cy="737632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067022" y="178097"/>
              <a:ext cx="6585212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Accelerated Economic Growth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422152" y="178097"/>
              <a:ext cx="9156093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Increase GDP and national income.</a:t>
              </a:r>
            </a:p>
          </p:txBody>
        </p:sp>
        <p:sp>
          <p:nvSpPr>
            <p:cNvPr name="AutoShape 19" id="19"/>
            <p:cNvSpPr/>
            <p:nvPr/>
          </p:nvSpPr>
          <p:spPr>
            <a:xfrm>
              <a:off x="7791843" y="455037"/>
              <a:ext cx="121800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0" y="0"/>
              <a:ext cx="832853" cy="83285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7E0E1">
                        <a:alpha val="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060787" y="1302608"/>
              <a:ext cx="6546735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Employment Generation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367099" y="1302608"/>
              <a:ext cx="9102595" cy="931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Reduce unemployment through targeted programs.</a:t>
              </a:r>
            </a:p>
          </p:txBody>
        </p:sp>
        <p:sp>
          <p:nvSpPr>
            <p:cNvPr name="AutoShape 25" id="25"/>
            <p:cNvSpPr/>
            <p:nvPr/>
          </p:nvSpPr>
          <p:spPr>
            <a:xfrm>
              <a:off x="7746316" y="1579548"/>
              <a:ext cx="1210883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6" id="26"/>
            <p:cNvGrpSpPr/>
            <p:nvPr/>
          </p:nvGrpSpPr>
          <p:grpSpPr>
            <a:xfrm rot="0">
              <a:off x="0" y="1124511"/>
              <a:ext cx="827987" cy="832853"/>
              <a:chOff x="0" y="0"/>
              <a:chExt cx="808051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08051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8051">
                    <a:moveTo>
                      <a:pt x="404025" y="0"/>
                    </a:moveTo>
                    <a:cubicBezTo>
                      <a:pt x="180888" y="0"/>
                      <a:pt x="0" y="181951"/>
                      <a:pt x="0" y="406400"/>
                    </a:cubicBezTo>
                    <a:cubicBezTo>
                      <a:pt x="0" y="630849"/>
                      <a:pt x="180888" y="812800"/>
                      <a:pt x="404025" y="812800"/>
                    </a:cubicBezTo>
                    <a:cubicBezTo>
                      <a:pt x="627163" y="812800"/>
                      <a:pt x="808051" y="630849"/>
                      <a:pt x="808051" y="406400"/>
                    </a:cubicBezTo>
                    <a:cubicBezTo>
                      <a:pt x="808051" y="181951"/>
                      <a:pt x="627163" y="0"/>
                      <a:pt x="4040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7E0E1">
                        <a:alpha val="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5755" y="104775"/>
                <a:ext cx="656541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AutoShape 29" id="29"/>
            <p:cNvSpPr/>
            <p:nvPr/>
          </p:nvSpPr>
          <p:spPr>
            <a:xfrm>
              <a:off x="7791843" y="2806101"/>
              <a:ext cx="121800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067022" y="2529161"/>
              <a:ext cx="6585212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Reduction of Inequalities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9422152" y="2529161"/>
              <a:ext cx="9156093" cy="931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Promote social justice and equitable distribution.</a:t>
              </a:r>
            </a:p>
          </p:txBody>
        </p:sp>
        <p:grpSp>
          <p:nvGrpSpPr>
            <p:cNvPr name="Group 32" id="32"/>
            <p:cNvGrpSpPr/>
            <p:nvPr/>
          </p:nvGrpSpPr>
          <p:grpSpPr>
            <a:xfrm rot="0">
              <a:off x="0" y="2351064"/>
              <a:ext cx="832853" cy="832853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7E0E1">
                        <a:alpha val="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067022" y="3754221"/>
              <a:ext cx="6585212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Regional Balance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9422152" y="3754221"/>
              <a:ext cx="9156093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Address regional disparities in development.</a:t>
              </a:r>
            </a:p>
          </p:txBody>
        </p:sp>
        <p:sp>
          <p:nvSpPr>
            <p:cNvPr name="AutoShape 37" id="37"/>
            <p:cNvSpPr/>
            <p:nvPr/>
          </p:nvSpPr>
          <p:spPr>
            <a:xfrm>
              <a:off x="7791843" y="4031161"/>
              <a:ext cx="121800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8" id="38"/>
            <p:cNvGrpSpPr/>
            <p:nvPr/>
          </p:nvGrpSpPr>
          <p:grpSpPr>
            <a:xfrm rot="0">
              <a:off x="0" y="3576124"/>
              <a:ext cx="832853" cy="832853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7E0E1">
                        <a:alpha val="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AutoShape 41" id="41"/>
            <p:cNvSpPr/>
            <p:nvPr/>
          </p:nvSpPr>
          <p:spPr>
            <a:xfrm>
              <a:off x="7880175" y="5130714"/>
              <a:ext cx="121800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2" id="42"/>
            <p:cNvSpPr txBox="true"/>
            <p:nvPr/>
          </p:nvSpPr>
          <p:spPr>
            <a:xfrm rot="0">
              <a:off x="1067022" y="4879175"/>
              <a:ext cx="6585212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Modernization of the Economy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9422152" y="4879175"/>
              <a:ext cx="9156093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Promote technology and industrialization.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0" y="4701077"/>
              <a:ext cx="832853" cy="832853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7E0E1">
                        <a:alpha val="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7880175" y="6255668"/>
              <a:ext cx="1218000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8" id="48"/>
            <p:cNvSpPr txBox="true"/>
            <p:nvPr/>
          </p:nvSpPr>
          <p:spPr>
            <a:xfrm rot="0">
              <a:off x="1067022" y="6004128"/>
              <a:ext cx="6585212" cy="4900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Self-Reliance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9422152" y="6004128"/>
              <a:ext cx="9156093" cy="1372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10"/>
                </a:lnSpc>
                <a:spcBef>
                  <a:spcPct val="0"/>
                </a:spcBef>
              </a:pPr>
              <a:r>
                <a:rPr lang="en-US" b="true" sz="25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Reduce dependence on foreign aid and imports.</a:t>
              </a:r>
            </a:p>
            <a:p>
              <a:pPr algn="l">
                <a:lnSpc>
                  <a:spcPts val="2610"/>
                </a:lnSpc>
                <a:spcBef>
                  <a:spcPct val="0"/>
                </a:spcBef>
              </a:pPr>
            </a:p>
          </p:txBody>
        </p:sp>
        <p:grpSp>
          <p:nvGrpSpPr>
            <p:cNvPr name="Group 50" id="50"/>
            <p:cNvGrpSpPr/>
            <p:nvPr/>
          </p:nvGrpSpPr>
          <p:grpSpPr>
            <a:xfrm rot="0">
              <a:off x="0" y="5826030"/>
              <a:ext cx="832853" cy="832853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7E0E1">
                        <a:alpha val="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7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10" id="10"/>
          <p:cNvGraphicFramePr/>
          <p:nvPr/>
        </p:nvGraphicFramePr>
        <p:xfrm>
          <a:off x="1488613" y="3016457"/>
          <a:ext cx="9776253" cy="8229600"/>
        </p:xfrm>
        <a:graphic>
          <a:graphicData uri="http://schemas.openxmlformats.org/presentationml/2006/ole">
            <p:oleObj imgW="11734800" imgH="10172700" r:id="rId8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860503" y="715898"/>
            <a:ext cx="7435131" cy="1877013"/>
            <a:chOff x="0" y="0"/>
            <a:chExt cx="9913508" cy="25026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4775"/>
              <a:ext cx="6612569" cy="1405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74"/>
                </a:lnSpc>
                <a:spcBef>
                  <a:spcPct val="0"/>
                </a:spcBef>
              </a:pPr>
              <a:r>
                <a:rPr lang="en-US" b="true" sz="7475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TYPES OF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5168" y="1577323"/>
              <a:ext cx="9828339" cy="925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05"/>
                </a:lnSpc>
                <a:spcBef>
                  <a:spcPct val="0"/>
                </a:spcBef>
              </a:pPr>
              <a:r>
                <a:rPr lang="en-US" b="true" sz="490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ECONOMIC PLANNING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051607" y="2265715"/>
            <a:ext cx="2908805" cy="5755570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9745" t="0" r="-14854" b="-221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5173976" y="3604817"/>
            <a:ext cx="7940049" cy="2061889"/>
            <a:chOff x="0" y="0"/>
            <a:chExt cx="10586731" cy="274918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04775"/>
              <a:ext cx="10586731" cy="1405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74"/>
                </a:lnSpc>
                <a:spcBef>
                  <a:spcPct val="0"/>
                </a:spcBef>
              </a:pPr>
              <a:r>
                <a:rPr lang="en-US" b="true" sz="7475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 DEVELOPMENT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19545" y="1596373"/>
              <a:ext cx="5293366" cy="1152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74"/>
                </a:lnSpc>
                <a:spcBef>
                  <a:spcPct val="0"/>
                </a:spcBef>
              </a:pPr>
              <a:r>
                <a:rPr lang="en-US" b="true" sz="6129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385529" y="5851256"/>
            <a:ext cx="9611473" cy="83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37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Economic development models explain how countries can achieve sustained growth.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353174" y="-11193882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7498" y="-1181195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62552" y="2011835"/>
            <a:ext cx="836316" cy="1592983"/>
          </a:xfrm>
          <a:custGeom>
            <a:avLst/>
            <a:gdLst/>
            <a:ahLst/>
            <a:cxnLst/>
            <a:rect r="r" b="b" t="t" l="l"/>
            <a:pathLst>
              <a:path h="1592983" w="836316">
                <a:moveTo>
                  <a:pt x="0" y="0"/>
                </a:moveTo>
                <a:lnTo>
                  <a:pt x="836316" y="0"/>
                </a:lnTo>
                <a:lnTo>
                  <a:pt x="836316" y="1592982"/>
                </a:lnTo>
                <a:lnTo>
                  <a:pt x="0" y="1592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29257" y="1961675"/>
            <a:ext cx="7108350" cy="1873801"/>
            <a:chOff x="0" y="0"/>
            <a:chExt cx="9477800" cy="24984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9477800" cy="12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726"/>
                </a:lnSpc>
                <a:spcBef>
                  <a:spcPct val="0"/>
                </a:spcBef>
              </a:pPr>
              <a:r>
                <a:rPr lang="en-US" b="true" sz="6467" strike="noStrike" u="none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HARROD–DOMAR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83094"/>
              <a:ext cx="3971039" cy="111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132"/>
                </a:lnSpc>
                <a:spcBef>
                  <a:spcPct val="0"/>
                </a:spcBef>
              </a:pPr>
              <a:r>
                <a:rPr lang="en-US" b="true" sz="5896" strike="noStrike" u="none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398868" y="4098786"/>
            <a:ext cx="11910247" cy="425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Focuses on capital accumulation and savings.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Growth depends on:</a:t>
            </a:r>
          </a:p>
          <a:p>
            <a:pPr algn="l" marL="1314125" indent="-438042" lvl="2">
              <a:lnSpc>
                <a:spcPts val="4260"/>
              </a:lnSpc>
              <a:buFont typeface="Arial"/>
              <a:buChar char="⚬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Savings rate (S)</a:t>
            </a:r>
          </a:p>
          <a:p>
            <a:pPr algn="l" marL="1314125" indent="-438042" lvl="2">
              <a:lnSpc>
                <a:spcPts val="4260"/>
              </a:lnSpc>
              <a:buFont typeface="Arial"/>
              <a:buChar char="⚬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Capital-output ratio (v)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 = S / v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Limitations: Ignores technological progress and labor productivity.</a:t>
            </a:r>
          </a:p>
          <a:p>
            <a:pPr algn="l">
              <a:lnSpc>
                <a:spcPts val="42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57003" y="-1138858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319269" y="383547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27225" y="2033795"/>
            <a:ext cx="1071643" cy="1417176"/>
          </a:xfrm>
          <a:custGeom>
            <a:avLst/>
            <a:gdLst/>
            <a:ahLst/>
            <a:cxnLst/>
            <a:rect r="r" b="b" t="t" l="l"/>
            <a:pathLst>
              <a:path h="1417176" w="1071643">
                <a:moveTo>
                  <a:pt x="0" y="0"/>
                </a:moveTo>
                <a:lnTo>
                  <a:pt x="1071643" y="0"/>
                </a:lnTo>
                <a:lnTo>
                  <a:pt x="1071643" y="1417176"/>
                </a:lnTo>
                <a:lnTo>
                  <a:pt x="0" y="1417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61" t="0" r="-116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29257" y="1961675"/>
            <a:ext cx="8550046" cy="1873801"/>
            <a:chOff x="0" y="0"/>
            <a:chExt cx="11400062" cy="24984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11400062" cy="12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6"/>
                </a:lnSpc>
                <a:spcBef>
                  <a:spcPct val="0"/>
                </a:spcBef>
              </a:pPr>
              <a:r>
                <a:rPr lang="en-US" b="true" sz="6467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LEWIS DUAL SECTOR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83094"/>
              <a:ext cx="4776435" cy="111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32"/>
                </a:lnSpc>
                <a:spcBef>
                  <a:spcPct val="0"/>
                </a:spcBef>
              </a:pPr>
              <a:r>
                <a:rPr lang="en-US" b="true" sz="5896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398868" y="4098786"/>
            <a:ext cx="11910247" cy="3189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Economy has two sectors:</a:t>
            </a:r>
          </a:p>
          <a:p>
            <a:pPr algn="l" marL="1314125" indent="-438042" lvl="2">
              <a:lnSpc>
                <a:spcPts val="4260"/>
              </a:lnSpc>
              <a:buFont typeface="Arial"/>
              <a:buChar char="⚬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Traditional Agricultural (surplus labor, low productivity)</a:t>
            </a:r>
          </a:p>
          <a:p>
            <a:pPr algn="l" marL="1314125" indent="-438042" lvl="2">
              <a:lnSpc>
                <a:spcPts val="4260"/>
              </a:lnSpc>
              <a:buFont typeface="Arial"/>
              <a:buChar char="⚬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Modern Industrial (high productivity)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urplus labor shifts to industry → industrial growth.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Key Focus: Structural transformation of labor.</a:t>
            </a:r>
          </a:p>
          <a:p>
            <a:pPr algn="l">
              <a:lnSpc>
                <a:spcPts val="42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7498" y="-1181195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15760" y="2066708"/>
            <a:ext cx="1288903" cy="1695924"/>
          </a:xfrm>
          <a:custGeom>
            <a:avLst/>
            <a:gdLst/>
            <a:ahLst/>
            <a:cxnLst/>
            <a:rect r="r" b="b" t="t" l="l"/>
            <a:pathLst>
              <a:path h="1695924" w="1288903">
                <a:moveTo>
                  <a:pt x="0" y="0"/>
                </a:moveTo>
                <a:lnTo>
                  <a:pt x="1288902" y="0"/>
                </a:lnTo>
                <a:lnTo>
                  <a:pt x="1288902" y="1695924"/>
                </a:lnTo>
                <a:lnTo>
                  <a:pt x="0" y="16959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29257" y="1961675"/>
            <a:ext cx="9740421" cy="2722550"/>
            <a:chOff x="0" y="0"/>
            <a:chExt cx="12987227" cy="36300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12987227" cy="2352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6"/>
                </a:lnSpc>
                <a:spcBef>
                  <a:spcPct val="0"/>
                </a:spcBef>
              </a:pPr>
              <a:r>
                <a:rPr lang="en-US" b="true" sz="6467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ROSTOW’S STAGES OF GROWTH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514759"/>
              <a:ext cx="5441430" cy="111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32"/>
                </a:lnSpc>
                <a:spcBef>
                  <a:spcPct val="0"/>
                </a:spcBef>
              </a:pPr>
              <a:r>
                <a:rPr lang="en-US" b="true" sz="5896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398868" y="5076825"/>
            <a:ext cx="11910247" cy="372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Traditional Society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reconditions for Take-off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Take-off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Drive to Maturity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Ag</a:t>
            </a: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 of High Mass Consumption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Highlights linear stages of economic transformation.</a:t>
            </a:r>
          </a:p>
          <a:p>
            <a:pPr algn="l">
              <a:lnSpc>
                <a:spcPts val="426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7498" y="-1181195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66409" y="3150301"/>
            <a:ext cx="1272868" cy="1493101"/>
          </a:xfrm>
          <a:custGeom>
            <a:avLst/>
            <a:gdLst/>
            <a:ahLst/>
            <a:cxnLst/>
            <a:rect r="r" b="b" t="t" l="l"/>
            <a:pathLst>
              <a:path h="1493101" w="1272868">
                <a:moveTo>
                  <a:pt x="0" y="0"/>
                </a:moveTo>
                <a:lnTo>
                  <a:pt x="1272868" y="0"/>
                </a:lnTo>
                <a:lnTo>
                  <a:pt x="1272868" y="1493101"/>
                </a:lnTo>
                <a:lnTo>
                  <a:pt x="0" y="1493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15179" y="1221648"/>
            <a:ext cx="944121" cy="291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466803" y="2959951"/>
            <a:ext cx="9740421" cy="1873801"/>
            <a:chOff x="0" y="0"/>
            <a:chExt cx="12987227" cy="24984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85725"/>
              <a:ext cx="12987227" cy="1221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26"/>
                </a:lnSpc>
                <a:spcBef>
                  <a:spcPct val="0"/>
                </a:spcBef>
              </a:pPr>
              <a:r>
                <a:rPr lang="en-US" b="true" sz="6467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MAHALANOBIS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83094"/>
              <a:ext cx="5441430" cy="1115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132"/>
                </a:lnSpc>
                <a:spcBef>
                  <a:spcPct val="0"/>
                </a:spcBef>
              </a:pPr>
              <a:r>
                <a:rPr lang="en-US" b="true" sz="5896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MODEL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188877" y="5204076"/>
            <a:ext cx="11910247" cy="212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Applied during India’s 2nd Five-Year Plan.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Focus</a:t>
            </a: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on heavy industry and capital goods sector.</a:t>
            </a:r>
          </a:p>
          <a:p>
            <a:pPr algn="l" marL="657063" indent="-328531" lvl="1">
              <a:lnSpc>
                <a:spcPts val="4260"/>
              </a:lnSpc>
              <a:buFont typeface="Arial"/>
              <a:buChar char="•"/>
            </a:pPr>
            <a:r>
              <a:rPr lang="en-US" sz="3043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Priority to build long-term capacity.</a:t>
            </a:r>
          </a:p>
          <a:p>
            <a:pPr algn="l">
              <a:lnSpc>
                <a:spcPts val="42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DAG1xs69mBw</dc:identifier>
  <dcterms:modified xsi:type="dcterms:W3CDTF">2011-08-01T06:04:30Z</dcterms:modified>
  <cp:revision>1</cp:revision>
  <dc:title>Studio Shodwe</dc:title>
</cp:coreProperties>
</file>